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77" r:id="rId3"/>
    <p:sldId id="305" r:id="rId4"/>
    <p:sldId id="331" r:id="rId5"/>
    <p:sldId id="332" r:id="rId6"/>
    <p:sldId id="322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5050"/>
    <a:srgbClr val="336600"/>
    <a:srgbClr val="503000"/>
    <a:srgbClr val="288C32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4" autoAdjust="0"/>
    <p:restoredTop sz="94660" autoAdjust="0"/>
  </p:normalViewPr>
  <p:slideViewPr>
    <p:cSldViewPr>
      <p:cViewPr varScale="1">
        <p:scale>
          <a:sx n="72" d="100"/>
          <a:sy n="72" d="100"/>
        </p:scale>
        <p:origin x="133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CB227-9445-4C5D-B487-B4604D740146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Freelancer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4A4FD-E8DE-411A-9F78-051D5FFE8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9956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3CC5E28-0DDA-46A6-8805-881FB3EC8916}" type="datetimeFigureOut">
              <a:rPr lang="fa-IR" smtClean="0"/>
              <a:pPr/>
              <a:t>27/02/1445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r>
              <a:rPr lang="en-US"/>
              <a:t>Freelancer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D067D85-085A-4F07-9608-D5A28C8B4C3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949655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2114550" y="0"/>
          <a:ext cx="702945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6565079" imgH="4761905" progId="">
                  <p:embed/>
                </p:oleObj>
              </mc:Choice>
              <mc:Fallback>
                <p:oleObj name="Image" r:id="rId2" imgW="6565079" imgH="4761905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114550" y="0"/>
                        <a:ext cx="702945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0"/>
            <a:ext cx="2133600" cy="3200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3200400"/>
            <a:ext cx="9144000" cy="45720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0" y="3352800"/>
            <a:ext cx="2133600" cy="3505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286000" y="4114800"/>
            <a:ext cx="6400800" cy="1524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33600" y="3232150"/>
            <a:ext cx="6477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6A1A96ED-4E6A-4ADF-BDB7-F8083CF5A6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hdallaki.blogfa.com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5FF31-C851-401C-8B42-BCD7E58527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hdallaki@gmail.com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hdallaki.blogfa.com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hdallaki@gmail.com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17722-72D8-41E9-B197-0FA6314EC5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en-US"/>
              <a:t>Click icon to add table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hdallaki.blogfa.com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hdallaki@gmail.com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510E4B79-EFA7-4E46-B98E-A1D7797883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hdallaki.blogfa.com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hdallaki@gmail.com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4B486-6F45-4FD0-9188-41DEF93846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hdallaki.blogfa.com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21D07-B89D-4A7C-8116-9892157E24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hdallaki@gmail.com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hdallaki.blogfa.com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DF03A-3720-4E6B-B8FB-4199728099A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hdallaki@gmail.com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hdallaki.blogfa.com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43543-612B-49BB-B62B-045D9FE1E1F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hdallaki@gmail.com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hdallaki.blogfa.com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hdallaki@gmail.com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911B8-514B-4B2D-8CAA-29B78FB746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hdallaki.blogfa.com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37674-41AD-4DD3-B40B-09CA5CC86DB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hdallaki@gmail.com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hdallaki.blogfa.com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BBCF0-40FA-4681-A203-E26E5B384CF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hdallaki@gmail.com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hdallaki.blogfa.com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F488C-2ECA-4A0B-8B09-4F058B450AF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hdallaki@gmail.com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6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gray">
          <a:xfrm>
            <a:off x="133350" y="6380163"/>
            <a:ext cx="304800" cy="334962"/>
          </a:xfrm>
          <a:prstGeom prst="diamond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6567488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hdallaki.blogfa.com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400800" y="6551613"/>
            <a:ext cx="2362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hdallaki@gmail.com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657600" y="6551613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ABCCDFC8-83EC-4A37-AC5E-52EF6C6F22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72400" y="0"/>
            <a:ext cx="1371600" cy="76041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gray">
          <a:xfrm>
            <a:off x="7772400" y="762000"/>
            <a:ext cx="1371600" cy="4800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58704" y="4044288"/>
            <a:ext cx="6732896" cy="2514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/>
            <a:br>
              <a:rPr lang="en-US" sz="6000" b="0" dirty="0">
                <a:solidFill>
                  <a:schemeClr val="accent1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6000" b="0" dirty="0">
                <a:solidFill>
                  <a:schemeClr val="accent1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     </a:t>
            </a:r>
            <a:br>
              <a:rPr lang="fa-IR" sz="4500" dirty="0">
                <a:solidFill>
                  <a:schemeClr val="accent1">
                    <a:lumMod val="50000"/>
                  </a:schemeClr>
                </a:solidFill>
                <a:latin typeface="JohnHancock" pitchFamily="2" charset="0"/>
                <a:cs typeface="B Nazanin" pitchFamily="2" charset="-78"/>
              </a:rPr>
            </a:br>
            <a:endParaRPr lang="en-US" sz="4500" dirty="0">
              <a:solidFill>
                <a:schemeClr val="accent1">
                  <a:lumMod val="50000"/>
                </a:schemeClr>
              </a:solidFill>
              <a:latin typeface="JohnHancock" pitchFamily="2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86600" y="3232150"/>
            <a:ext cx="1752600" cy="381000"/>
          </a:xfrm>
        </p:spPr>
        <p:txBody>
          <a:bodyPr/>
          <a:lstStyle/>
          <a:p>
            <a:pPr algn="r" rtl="0"/>
            <a:r>
              <a:rPr lang="fa-IR" dirty="0">
                <a:cs typeface="B Nazanin" pitchFamily="2" charset="-78"/>
              </a:rPr>
              <a:t>هدایت الله دلاکی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710120-92EA-4542-87B4-FA770699B16E}"/>
              </a:ext>
            </a:extLst>
          </p:cNvPr>
          <p:cNvSpPr txBox="1"/>
          <p:nvPr/>
        </p:nvSpPr>
        <p:spPr>
          <a:xfrm>
            <a:off x="6076638" y="4342214"/>
            <a:ext cx="29149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5000" dirty="0">
                <a:latin typeface="IranNastaliq" panose="02020505000000020003" pitchFamily="18" charset="0"/>
                <a:cs typeface="IranNastaliq" panose="02020505000000020003" pitchFamily="18" charset="0"/>
              </a:rPr>
              <a:t>هوش مصنوعي (</a:t>
            </a:r>
            <a:r>
              <a:rPr lang="en-US" sz="2800" dirty="0">
                <a:latin typeface="IranNastaliq" panose="02020505000000020003" pitchFamily="18" charset="0"/>
                <a:cs typeface="IranNastaliq" panose="02020505000000020003" pitchFamily="18" charset="0"/>
              </a:rPr>
              <a:t>AI</a:t>
            </a:r>
            <a:r>
              <a:rPr lang="fa-IR" sz="5000" dirty="0">
                <a:latin typeface="IranNastaliq" panose="02020505000000020003" pitchFamily="18" charset="0"/>
                <a:cs typeface="IranNastaliq" panose="02020505000000020003" pitchFamily="18" charset="0"/>
              </a:rPr>
              <a:t>)</a:t>
            </a:r>
          </a:p>
          <a:p>
            <a:pPr algn="ctr" rtl="1"/>
            <a:r>
              <a:rPr lang="en-US" sz="2700" dirty="0">
                <a:latin typeface="IranNastaliq" panose="02020505000000020003" pitchFamily="18" charset="0"/>
                <a:cs typeface="IranNastaliq" panose="02020505000000020003" pitchFamily="18" charset="0"/>
              </a:rPr>
              <a:t>Artificial Intelligence</a:t>
            </a:r>
          </a:p>
        </p:txBody>
      </p:sp>
      <p:pic>
        <p:nvPicPr>
          <p:cNvPr id="4098" name="Picture 2" descr="ppt پاورپوینت هوش مصنوعی PowerPoint Artificial Intelligence">
            <a:extLst>
              <a:ext uri="{FF2B5EF4-FFF2-40B4-BE49-F238E27FC236}">
                <a16:creationId xmlns:a16="http://schemas.microsoft.com/office/drawing/2014/main" id="{077A0940-7A10-405D-BF57-029A4BC19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694" y="4351450"/>
            <a:ext cx="3200400" cy="1976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hdallaki.blogfa.com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hdallaki@gmail.com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162800" cy="563563"/>
          </a:xfrm>
        </p:spPr>
        <p:txBody>
          <a:bodyPr/>
          <a:lstStyle/>
          <a:p>
            <a:pPr algn="r"/>
            <a:r>
              <a:rPr lang="fa-IR" dirty="0">
                <a:cs typeface="B Koodak" panose="00000700000000000000" pitchFamily="2" charset="-78"/>
              </a:rPr>
              <a:t>فهرست مطالب</a:t>
            </a:r>
            <a:endParaRPr lang="en-US" dirty="0">
              <a:cs typeface="B Koodak" panose="00000700000000000000" pitchFamily="2" charset="-78"/>
            </a:endParaRPr>
          </a:p>
        </p:txBody>
      </p:sp>
      <p:grpSp>
        <p:nvGrpSpPr>
          <p:cNvPr id="88105" name="Group 41"/>
          <p:cNvGrpSpPr>
            <a:grpSpLocks/>
          </p:cNvGrpSpPr>
          <p:nvPr/>
        </p:nvGrpSpPr>
        <p:grpSpPr bwMode="auto">
          <a:xfrm>
            <a:off x="2362200" y="2862269"/>
            <a:ext cx="4343401" cy="457201"/>
            <a:chOff x="1536" y="1899"/>
            <a:chExt cx="2736" cy="28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8106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fa-IR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endParaRPr>
            </a:p>
          </p:txBody>
        </p:sp>
        <p:sp>
          <p:nvSpPr>
            <p:cNvPr id="88108" name="Text Box 44"/>
            <p:cNvSpPr txBox="1">
              <a:spLocks noChangeArrowheads="1"/>
            </p:cNvSpPr>
            <p:nvPr/>
          </p:nvSpPr>
          <p:spPr bwMode="gray">
            <a:xfrm>
              <a:off x="1680" y="1934"/>
              <a:ext cx="2496" cy="233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rtl="1" eaLnBrk="0" hangingPunct="0"/>
              <a:r>
                <a:rPr lang="fa-IR" b="1" dirty="0">
                  <a:solidFill>
                    <a:schemeClr val="accent1">
                      <a:lumMod val="50000"/>
                    </a:schemeClr>
                  </a:solidFill>
                  <a:cs typeface="B Koodak" panose="00000700000000000000" pitchFamily="2" charset="-78"/>
                </a:rPr>
                <a:t>كاربردهاي 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cs typeface="B Koodak" panose="00000700000000000000" pitchFamily="2" charset="-78"/>
                </a:rPr>
                <a:t>AI</a:t>
              </a:r>
            </a:p>
          </p:txBody>
        </p:sp>
      </p:grpSp>
      <p:grpSp>
        <p:nvGrpSpPr>
          <p:cNvPr id="88110" name="Group 46"/>
          <p:cNvGrpSpPr>
            <a:grpSpLocks/>
          </p:cNvGrpSpPr>
          <p:nvPr/>
        </p:nvGrpSpPr>
        <p:grpSpPr bwMode="auto">
          <a:xfrm>
            <a:off x="2362201" y="3700463"/>
            <a:ext cx="4343400" cy="457200"/>
            <a:chOff x="1536" y="1899"/>
            <a:chExt cx="2736" cy="28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88111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fa-IR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endParaRPr>
            </a:p>
          </p:txBody>
        </p:sp>
        <p:sp>
          <p:nvSpPr>
            <p:cNvPr id="88113" name="Text Box 49"/>
            <p:cNvSpPr txBox="1">
              <a:spLocks noChangeArrowheads="1"/>
            </p:cNvSpPr>
            <p:nvPr/>
          </p:nvSpPr>
          <p:spPr bwMode="gray">
            <a:xfrm>
              <a:off x="1584" y="1934"/>
              <a:ext cx="2561" cy="233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rtl="1" eaLnBrk="0" hangingPunct="0"/>
              <a:r>
                <a:rPr lang="fa-IR" b="1" dirty="0">
                  <a:solidFill>
                    <a:schemeClr val="accent1">
                      <a:lumMod val="50000"/>
                    </a:schemeClr>
                  </a:solidFill>
                  <a:cs typeface="B Koodak" panose="00000700000000000000" pitchFamily="2" charset="-78"/>
                </a:rPr>
                <a:t>مزايا / چالش‌هاي 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cs typeface="B Koodak" panose="00000700000000000000" pitchFamily="2" charset="-78"/>
                </a:rPr>
                <a:t>AI</a:t>
              </a:r>
            </a:p>
          </p:txBody>
        </p:sp>
      </p:grpSp>
      <p:grpSp>
        <p:nvGrpSpPr>
          <p:cNvPr id="88115" name="Group 51"/>
          <p:cNvGrpSpPr>
            <a:grpSpLocks/>
          </p:cNvGrpSpPr>
          <p:nvPr/>
        </p:nvGrpSpPr>
        <p:grpSpPr bwMode="auto">
          <a:xfrm>
            <a:off x="2362200" y="4538663"/>
            <a:ext cx="4343400" cy="457200"/>
            <a:chOff x="1536" y="1899"/>
            <a:chExt cx="2736" cy="288"/>
          </a:xfrm>
          <a:solidFill>
            <a:schemeClr val="accent1">
              <a:lumMod val="75000"/>
            </a:schemeClr>
          </a:solidFill>
        </p:grpSpPr>
        <p:sp>
          <p:nvSpPr>
            <p:cNvPr id="88116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fa-IR">
                <a:cs typeface="B Koodak" panose="00000700000000000000" pitchFamily="2" charset="-78"/>
              </a:endParaRPr>
            </a:p>
          </p:txBody>
        </p:sp>
        <p:sp>
          <p:nvSpPr>
            <p:cNvPr id="88118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3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 eaLnBrk="0" hangingPunct="0"/>
              <a:r>
                <a:rPr lang="fa-IR" b="1" dirty="0">
                  <a:solidFill>
                    <a:schemeClr val="bg1"/>
                  </a:solidFill>
                  <a:cs typeface="B Koodak" panose="00000700000000000000" pitchFamily="2" charset="-78"/>
                </a:rPr>
                <a:t>آينده‌ </a:t>
              </a:r>
              <a:r>
                <a:rPr lang="en-US" b="1" dirty="0">
                  <a:solidFill>
                    <a:schemeClr val="bg1"/>
                  </a:solidFill>
                  <a:cs typeface="B Koodak" panose="00000700000000000000" pitchFamily="2" charset="-78"/>
                </a:rPr>
                <a:t>AI</a:t>
              </a:r>
            </a:p>
          </p:txBody>
        </p:sp>
      </p:grpSp>
      <p:grpSp>
        <p:nvGrpSpPr>
          <p:cNvPr id="88120" name="Group 56"/>
          <p:cNvGrpSpPr>
            <a:grpSpLocks/>
          </p:cNvGrpSpPr>
          <p:nvPr/>
        </p:nvGrpSpPr>
        <p:grpSpPr bwMode="auto">
          <a:xfrm>
            <a:off x="2340592" y="5453063"/>
            <a:ext cx="4343400" cy="457200"/>
            <a:chOff x="1536" y="1899"/>
            <a:chExt cx="2736" cy="288"/>
          </a:xfrm>
          <a:solidFill>
            <a:schemeClr val="accent1">
              <a:lumMod val="50000"/>
            </a:schemeClr>
          </a:solidFill>
        </p:grpSpPr>
        <p:sp>
          <p:nvSpPr>
            <p:cNvPr id="88121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fa-IR">
                <a:cs typeface="B Koodak" panose="00000700000000000000" pitchFamily="2" charset="-78"/>
              </a:endParaRPr>
            </a:p>
          </p:txBody>
        </p:sp>
        <p:sp>
          <p:nvSpPr>
            <p:cNvPr id="88123" name="Text Box 59"/>
            <p:cNvSpPr txBox="1">
              <a:spLocks noChangeArrowheads="1"/>
            </p:cNvSpPr>
            <p:nvPr/>
          </p:nvSpPr>
          <p:spPr bwMode="gray">
            <a:xfrm>
              <a:off x="1550" y="1934"/>
              <a:ext cx="2290" cy="233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rtl="1" eaLnBrk="0" hangingPunct="0"/>
              <a:r>
                <a:rPr lang="fa-IR" b="1" dirty="0">
                  <a:solidFill>
                    <a:schemeClr val="bg1"/>
                  </a:solidFill>
                  <a:cs typeface="B Koodak" panose="00000700000000000000" pitchFamily="2" charset="-78"/>
                </a:rPr>
                <a:t>جمع‌بندي و نتيجه‌گيري</a:t>
              </a:r>
              <a:endParaRPr lang="en-US" b="1" dirty="0">
                <a:solidFill>
                  <a:schemeClr val="bg1"/>
                </a:solidFill>
                <a:cs typeface="B Koodak" panose="00000700000000000000" pitchFamily="2" charset="-78"/>
              </a:endParaRPr>
            </a:p>
          </p:txBody>
        </p:sp>
      </p:grpSp>
      <p:sp>
        <p:nvSpPr>
          <p:cNvPr id="26" name="AutoShape 43"/>
          <p:cNvSpPr>
            <a:spLocks noChangeArrowheads="1"/>
          </p:cNvSpPr>
          <p:nvPr/>
        </p:nvSpPr>
        <p:spPr bwMode="gray">
          <a:xfrm>
            <a:off x="6553199" y="2743204"/>
            <a:ext cx="685800" cy="685801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fa-IR">
              <a:solidFill>
                <a:schemeClr val="accent1">
                  <a:lumMod val="50000"/>
                </a:schemeClr>
              </a:solidFill>
              <a:cs typeface="B Koodak" panose="00000700000000000000" pitchFamily="2" charset="-78"/>
            </a:endParaRPr>
          </a:p>
        </p:txBody>
      </p:sp>
      <p:sp>
        <p:nvSpPr>
          <p:cNvPr id="27" name="Text Box 45"/>
          <p:cNvSpPr txBox="1">
            <a:spLocks noChangeArrowheads="1"/>
          </p:cNvSpPr>
          <p:nvPr/>
        </p:nvSpPr>
        <p:spPr bwMode="gray">
          <a:xfrm>
            <a:off x="6695163" y="2841625"/>
            <a:ext cx="35298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3</a:t>
            </a:r>
            <a:endParaRPr lang="en-US" sz="2400" dirty="0">
              <a:solidFill>
                <a:schemeClr val="accent1">
                  <a:lumMod val="50000"/>
                </a:schemeClr>
              </a:solidFill>
              <a:cs typeface="B Koodak" panose="00000700000000000000" pitchFamily="2" charset="-78"/>
            </a:endParaRPr>
          </a:p>
        </p:txBody>
      </p:sp>
      <p:sp>
        <p:nvSpPr>
          <p:cNvPr id="28" name="AutoShape 48"/>
          <p:cNvSpPr>
            <a:spLocks noChangeArrowheads="1"/>
          </p:cNvSpPr>
          <p:nvPr/>
        </p:nvSpPr>
        <p:spPr bwMode="gray">
          <a:xfrm>
            <a:off x="6553200" y="3581400"/>
            <a:ext cx="685800" cy="6858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fa-IR">
              <a:solidFill>
                <a:schemeClr val="accent1">
                  <a:lumMod val="50000"/>
                </a:schemeClr>
              </a:solidFill>
              <a:cs typeface="B Koodak" panose="00000700000000000000" pitchFamily="2" charset="-78"/>
            </a:endParaRPr>
          </a:p>
        </p:txBody>
      </p:sp>
      <p:sp>
        <p:nvSpPr>
          <p:cNvPr id="29" name="Text Box 50"/>
          <p:cNvSpPr txBox="1">
            <a:spLocks noChangeArrowheads="1"/>
          </p:cNvSpPr>
          <p:nvPr/>
        </p:nvSpPr>
        <p:spPr bwMode="gray">
          <a:xfrm>
            <a:off x="6695165" y="3679825"/>
            <a:ext cx="35298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4</a:t>
            </a:r>
            <a:endParaRPr lang="en-US" sz="2400" dirty="0">
              <a:solidFill>
                <a:schemeClr val="accent1">
                  <a:lumMod val="50000"/>
                </a:schemeClr>
              </a:solidFill>
              <a:cs typeface="B Koodak" panose="00000700000000000000" pitchFamily="2" charset="-78"/>
            </a:endParaRPr>
          </a:p>
        </p:txBody>
      </p:sp>
      <p:sp>
        <p:nvSpPr>
          <p:cNvPr id="30" name="AutoShape 53"/>
          <p:cNvSpPr>
            <a:spLocks noChangeArrowheads="1"/>
          </p:cNvSpPr>
          <p:nvPr/>
        </p:nvSpPr>
        <p:spPr bwMode="gray">
          <a:xfrm>
            <a:off x="6553200" y="4419600"/>
            <a:ext cx="6858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fa-IR">
              <a:cs typeface="B Koodak" panose="00000700000000000000" pitchFamily="2" charset="-78"/>
            </a:endParaRPr>
          </a:p>
        </p:txBody>
      </p:sp>
      <p:sp>
        <p:nvSpPr>
          <p:cNvPr id="31" name="Text Box 55"/>
          <p:cNvSpPr txBox="1">
            <a:spLocks noChangeArrowheads="1"/>
          </p:cNvSpPr>
          <p:nvPr/>
        </p:nvSpPr>
        <p:spPr bwMode="gray">
          <a:xfrm>
            <a:off x="6695165" y="4518025"/>
            <a:ext cx="35298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fa-IR" sz="2400" dirty="0">
                <a:solidFill>
                  <a:schemeClr val="bg1"/>
                </a:solidFill>
                <a:cs typeface="B Koodak" panose="00000700000000000000" pitchFamily="2" charset="-78"/>
              </a:rPr>
              <a:t>5</a:t>
            </a:r>
            <a:endParaRPr lang="en-US" sz="2400" dirty="0">
              <a:solidFill>
                <a:schemeClr val="bg1"/>
              </a:solidFill>
              <a:cs typeface="B Koodak" panose="00000700000000000000" pitchFamily="2" charset="-78"/>
            </a:endParaRPr>
          </a:p>
        </p:txBody>
      </p:sp>
      <p:sp>
        <p:nvSpPr>
          <p:cNvPr id="32" name="AutoShape 58"/>
          <p:cNvSpPr>
            <a:spLocks noChangeArrowheads="1"/>
          </p:cNvSpPr>
          <p:nvPr/>
        </p:nvSpPr>
        <p:spPr bwMode="gray">
          <a:xfrm>
            <a:off x="6553200" y="5334000"/>
            <a:ext cx="685800" cy="685800"/>
          </a:xfrm>
          <a:prstGeom prst="diamond">
            <a:avLst/>
          </a:prstGeom>
          <a:solidFill>
            <a:schemeClr val="accent1">
              <a:lumMod val="50000"/>
            </a:schemeClr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fa-IR">
              <a:cs typeface="B Koodak" panose="00000700000000000000" pitchFamily="2" charset="-78"/>
            </a:endParaRPr>
          </a:p>
        </p:txBody>
      </p:sp>
      <p:sp>
        <p:nvSpPr>
          <p:cNvPr id="33" name="Text Box 60"/>
          <p:cNvSpPr txBox="1">
            <a:spLocks noChangeArrowheads="1"/>
          </p:cNvSpPr>
          <p:nvPr/>
        </p:nvSpPr>
        <p:spPr bwMode="gray">
          <a:xfrm>
            <a:off x="6695165" y="5432425"/>
            <a:ext cx="35298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fa-IR" sz="2400" dirty="0">
                <a:solidFill>
                  <a:schemeClr val="bg1"/>
                </a:solidFill>
                <a:cs typeface="B Koodak" panose="00000700000000000000" pitchFamily="2" charset="-78"/>
              </a:rPr>
              <a:t>6</a:t>
            </a:r>
            <a:endParaRPr lang="en-US" sz="2400" dirty="0">
              <a:solidFill>
                <a:schemeClr val="bg1"/>
              </a:solidFill>
              <a:cs typeface="B Koodak" panose="00000700000000000000" pitchFamily="2" charset="-78"/>
            </a:endParaRPr>
          </a:p>
        </p:txBody>
      </p:sp>
      <p:grpSp>
        <p:nvGrpSpPr>
          <p:cNvPr id="25" name="Group 41"/>
          <p:cNvGrpSpPr>
            <a:grpSpLocks/>
          </p:cNvGrpSpPr>
          <p:nvPr/>
        </p:nvGrpSpPr>
        <p:grpSpPr bwMode="auto">
          <a:xfrm>
            <a:off x="2362201" y="2024065"/>
            <a:ext cx="4343401" cy="457201"/>
            <a:chOff x="1536" y="1899"/>
            <a:chExt cx="2736" cy="28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4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fa-IR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endParaRPr>
            </a:p>
          </p:txBody>
        </p:sp>
        <p:sp>
          <p:nvSpPr>
            <p:cNvPr id="35" name="Text Box 4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 eaLnBrk="0" hangingPunct="0"/>
              <a:r>
                <a:rPr lang="fa-IR" b="1" dirty="0">
                  <a:solidFill>
                    <a:schemeClr val="accent1">
                      <a:lumMod val="50000"/>
                    </a:schemeClr>
                  </a:solidFill>
                  <a:cs typeface="B Koodak" panose="00000700000000000000" pitchFamily="2" charset="-78"/>
                </a:rPr>
                <a:t>زيرشاخه‌هاي 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cs typeface="B Koodak" panose="00000700000000000000" pitchFamily="2" charset="-78"/>
                </a:rPr>
                <a:t>AI</a:t>
              </a:r>
            </a:p>
          </p:txBody>
        </p:sp>
      </p:grpSp>
      <p:sp>
        <p:nvSpPr>
          <p:cNvPr id="36" name="AutoShape 43"/>
          <p:cNvSpPr>
            <a:spLocks noChangeArrowheads="1"/>
          </p:cNvSpPr>
          <p:nvPr/>
        </p:nvSpPr>
        <p:spPr bwMode="gray">
          <a:xfrm>
            <a:off x="6553200" y="1905000"/>
            <a:ext cx="685800" cy="685801"/>
          </a:xfrm>
          <a:prstGeom prst="diamond">
            <a:avLst/>
          </a:prstGeom>
          <a:solidFill>
            <a:schemeClr val="accent1">
              <a:lumMod val="20000"/>
              <a:lumOff val="80000"/>
            </a:schemeClr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fa-IR">
              <a:solidFill>
                <a:schemeClr val="accent1">
                  <a:lumMod val="50000"/>
                </a:schemeClr>
              </a:solidFill>
              <a:cs typeface="B Koodak" panose="00000700000000000000" pitchFamily="2" charset="-78"/>
            </a:endParaRPr>
          </a:p>
        </p:txBody>
      </p:sp>
      <p:sp>
        <p:nvSpPr>
          <p:cNvPr id="37" name="Text Box 45"/>
          <p:cNvSpPr txBox="1">
            <a:spLocks noChangeArrowheads="1"/>
          </p:cNvSpPr>
          <p:nvPr/>
        </p:nvSpPr>
        <p:spPr bwMode="gray">
          <a:xfrm>
            <a:off x="6695164" y="2003421"/>
            <a:ext cx="35298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2</a:t>
            </a:r>
            <a:endParaRPr lang="en-US" sz="2400" dirty="0">
              <a:solidFill>
                <a:schemeClr val="accent1">
                  <a:lumMod val="50000"/>
                </a:schemeClr>
              </a:solidFill>
              <a:cs typeface="B Koodak" panose="00000700000000000000" pitchFamily="2" charset="-78"/>
            </a:endParaRPr>
          </a:p>
        </p:txBody>
      </p:sp>
      <p:grpSp>
        <p:nvGrpSpPr>
          <p:cNvPr id="38" name="Group 41"/>
          <p:cNvGrpSpPr>
            <a:grpSpLocks/>
          </p:cNvGrpSpPr>
          <p:nvPr/>
        </p:nvGrpSpPr>
        <p:grpSpPr bwMode="auto">
          <a:xfrm>
            <a:off x="2362201" y="1109664"/>
            <a:ext cx="4343401" cy="457201"/>
            <a:chOff x="1536" y="1899"/>
            <a:chExt cx="2736" cy="28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9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fa-IR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endParaRPr>
            </a:p>
          </p:txBody>
        </p:sp>
        <p:sp>
          <p:nvSpPr>
            <p:cNvPr id="40" name="Text Box 4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 eaLnBrk="0" hangingPunct="0"/>
              <a:r>
                <a:rPr lang="fa-IR" b="1" dirty="0">
                  <a:solidFill>
                    <a:schemeClr val="accent1">
                      <a:lumMod val="50000"/>
                    </a:schemeClr>
                  </a:solidFill>
                  <a:cs typeface="B Koodak" panose="00000700000000000000" pitchFamily="2" charset="-78"/>
                </a:rPr>
                <a:t>هوش مصنوعی (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cs typeface="B Koodak" panose="00000700000000000000" pitchFamily="2" charset="-78"/>
                </a:rPr>
                <a:t>AI</a:t>
              </a:r>
              <a:r>
                <a:rPr lang="fa-IR" b="1" dirty="0">
                  <a:solidFill>
                    <a:schemeClr val="accent1">
                      <a:lumMod val="50000"/>
                    </a:schemeClr>
                  </a:solidFill>
                  <a:cs typeface="B Koodak" panose="00000700000000000000" pitchFamily="2" charset="-78"/>
                </a:rPr>
                <a:t>) چيست؟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endParaRPr>
            </a:p>
          </p:txBody>
        </p:sp>
      </p:grpSp>
      <p:sp>
        <p:nvSpPr>
          <p:cNvPr id="41" name="AutoShape 43"/>
          <p:cNvSpPr>
            <a:spLocks noChangeArrowheads="1"/>
          </p:cNvSpPr>
          <p:nvPr/>
        </p:nvSpPr>
        <p:spPr bwMode="gray">
          <a:xfrm>
            <a:off x="6553200" y="990599"/>
            <a:ext cx="685800" cy="685801"/>
          </a:xfrm>
          <a:prstGeom prst="diamond">
            <a:avLst/>
          </a:prstGeom>
          <a:solidFill>
            <a:schemeClr val="accent1">
              <a:lumMod val="20000"/>
              <a:lumOff val="80000"/>
            </a:schemeClr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fa-IR">
              <a:solidFill>
                <a:schemeClr val="accent1">
                  <a:lumMod val="50000"/>
                </a:schemeClr>
              </a:solidFill>
              <a:cs typeface="B Koodak" panose="00000700000000000000" pitchFamily="2" charset="-78"/>
            </a:endParaRPr>
          </a:p>
        </p:txBody>
      </p:sp>
      <p:sp>
        <p:nvSpPr>
          <p:cNvPr id="42" name="Text Box 45"/>
          <p:cNvSpPr txBox="1">
            <a:spLocks noChangeArrowheads="1"/>
          </p:cNvSpPr>
          <p:nvPr/>
        </p:nvSpPr>
        <p:spPr bwMode="gray">
          <a:xfrm>
            <a:off x="6695164" y="1089020"/>
            <a:ext cx="35298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1</a:t>
            </a:r>
            <a:endParaRPr lang="en-US" sz="2400" dirty="0">
              <a:solidFill>
                <a:schemeClr val="accent1">
                  <a:lumMod val="50000"/>
                </a:schemeClr>
              </a:solidFill>
              <a:cs typeface="B Koodak" panose="00000700000000000000" pitchFamily="2" charset="-78"/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7CC4B486-6F45-4FD0-9188-41DEF9384647}" type="slidenum">
              <a:rPr lang="en-US" smtClean="0">
                <a:cs typeface="B Koodak" panose="00000700000000000000" pitchFamily="2" charset="-78"/>
              </a:rPr>
              <a:pPr rtl="1"/>
              <a:t>2</a:t>
            </a:fld>
            <a:endParaRPr lang="en-US" dirty="0">
              <a:cs typeface="B Koodak" panose="00000700000000000000" pitchFamily="2" charset="-78"/>
            </a:endParaRPr>
          </a:p>
        </p:txBody>
      </p:sp>
      <p:pic>
        <p:nvPicPr>
          <p:cNvPr id="5122" name="Picture 2" descr="برنامه ریزی برای موفقیت">
            <a:extLst>
              <a:ext uri="{FF2B5EF4-FFF2-40B4-BE49-F238E27FC236}">
                <a16:creationId xmlns:a16="http://schemas.microsoft.com/office/drawing/2014/main" id="{C33107DA-7109-4499-A57F-E8C9B824F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3942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88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88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8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6" grpId="0" animBg="1"/>
      <p:bldP spid="37" grpId="0"/>
      <p:bldP spid="41" grpId="0" animBg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hdallaki.blogfa.com</a:t>
            </a:r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hdallaki@gmail.com</a:t>
            </a:r>
          </a:p>
        </p:txBody>
      </p:sp>
      <p:sp>
        <p:nvSpPr>
          <p:cNvPr id="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162800" cy="563563"/>
          </a:xfrm>
        </p:spPr>
        <p:txBody>
          <a:bodyPr/>
          <a:lstStyle/>
          <a:p>
            <a:pPr algn="r"/>
            <a:r>
              <a:rPr lang="fa-IR" dirty="0">
                <a:cs typeface="B Koodak" panose="00000700000000000000" pitchFamily="2" charset="-78"/>
              </a:rPr>
              <a:t>هوش مصنوعی (</a:t>
            </a:r>
            <a:r>
              <a:rPr lang="en-US" b="0" dirty="0">
                <a:cs typeface="B Koodak" panose="00000700000000000000" pitchFamily="2" charset="-78"/>
              </a:rPr>
              <a:t>AI</a:t>
            </a:r>
            <a:r>
              <a:rPr lang="fa-IR" dirty="0">
                <a:cs typeface="B Koodak" panose="00000700000000000000" pitchFamily="2" charset="-78"/>
              </a:rPr>
              <a:t>)</a:t>
            </a:r>
            <a:endParaRPr lang="en-US" dirty="0">
              <a:solidFill>
                <a:schemeClr val="accent1"/>
              </a:solidFill>
              <a:cs typeface="B Koodak" panose="00000700000000000000" pitchFamily="2" charset="-78"/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11B8-514B-4B2D-8CAA-29B78FB746B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400" dirty="0">
                <a:cs typeface="B Koodak" panose="00000700000000000000" pitchFamily="2" charset="-78"/>
              </a:rPr>
              <a:t>مجموعه‌ای از تکنیک‌ها و فرآیندها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400" dirty="0">
                <a:cs typeface="B Koodak" panose="00000700000000000000" pitchFamily="2" charset="-78"/>
              </a:rPr>
              <a:t>هدف: تقویت قابلیت‌های هوشی ماشین‌ها و کامپیوترها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400" dirty="0">
                <a:cs typeface="B Koodak" panose="00000700000000000000" pitchFamily="2" charset="-78"/>
              </a:rPr>
              <a:t>بر اساس تحلیل داده‌ها، الگوریتم‌ها و مدل‌های ریاضی 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400" dirty="0">
                <a:cs typeface="B Koodak" panose="00000700000000000000" pitchFamily="2" charset="-78"/>
              </a:rPr>
              <a:t>امکان فهمیدن، یادگیری، استدلال و تصمیم‌گیری به ماشین‌ها 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400" dirty="0">
                <a:cs typeface="B Koodak" panose="00000700000000000000" pitchFamily="2" charset="-78"/>
              </a:rPr>
              <a:t>ایجاد سیستم‌هایی براي تعامل با محیط و تغییرات آن 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400" dirty="0">
                <a:cs typeface="B Koodak" panose="00000700000000000000" pitchFamily="2" charset="-78"/>
              </a:rPr>
              <a:t>انجام وظایف به صورت خودکار (قبلاً نیاز به وجود انسان)</a:t>
            </a:r>
          </a:p>
        </p:txBody>
      </p:sp>
      <p:pic>
        <p:nvPicPr>
          <p:cNvPr id="6146" name="Picture 2" descr="هوش مصنوعی چیست؟ تاریخچه، کاربرد و نحوه درآمدزایی از آن">
            <a:extLst>
              <a:ext uri="{FF2B5EF4-FFF2-40B4-BE49-F238E27FC236}">
                <a16:creationId xmlns:a16="http://schemas.microsoft.com/office/drawing/2014/main" id="{FDCB3D3D-C556-4AA2-8C76-2C8FDB684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95"/>
          <a:stretch/>
        </p:blipFill>
        <p:spPr bwMode="auto">
          <a:xfrm>
            <a:off x="1066800" y="3752925"/>
            <a:ext cx="4267200" cy="2589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hdallaki.blogfa.com</a:t>
            </a:r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hdallaki@gmail.com</a:t>
            </a:r>
          </a:p>
        </p:txBody>
      </p:sp>
      <p:sp>
        <p:nvSpPr>
          <p:cNvPr id="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162800" cy="563563"/>
          </a:xfrm>
        </p:spPr>
        <p:txBody>
          <a:bodyPr/>
          <a:lstStyle/>
          <a:p>
            <a:pPr algn="r"/>
            <a:r>
              <a:rPr lang="fa-IR" dirty="0">
                <a:cs typeface="B Koodak" panose="00000700000000000000" pitchFamily="2" charset="-78"/>
              </a:rPr>
              <a:t>اهميت هوش مصنوعی</a:t>
            </a:r>
            <a:endParaRPr lang="en-US" dirty="0">
              <a:solidFill>
                <a:schemeClr val="accent1"/>
              </a:solidFill>
              <a:cs typeface="B Koodak" panose="00000700000000000000" pitchFamily="2" charset="-78"/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11B8-514B-4B2D-8CAA-29B78FB746B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954881"/>
            <a:ext cx="7086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dirty="0">
                <a:cs typeface="B Koodak" panose="00000700000000000000" pitchFamily="2" charset="-78"/>
              </a:rPr>
              <a:t>1. افزایش کارآفرینی و اقتصاد: </a:t>
            </a:r>
            <a:r>
              <a:rPr lang="fa-IR" sz="2200" dirty="0">
                <a:cs typeface="B Koodak" panose="00000700000000000000" pitchFamily="2" charset="-78"/>
              </a:rPr>
              <a:t>بهبود عملکرد کسب‌وکارها، کاهش هزینه‌ها، افزایش بهره‌وری، كمك به رشد اقتصادی و ایجاد شغل‌های جدید</a:t>
            </a:r>
          </a:p>
          <a:p>
            <a:pPr algn="just" rtl="1"/>
            <a:r>
              <a:rPr lang="fa-IR" sz="2400" dirty="0">
                <a:cs typeface="B Koodak" panose="00000700000000000000" pitchFamily="2" charset="-78"/>
              </a:rPr>
              <a:t>2. بهبود خدمات به مشتری: </a:t>
            </a:r>
            <a:r>
              <a:rPr lang="fa-IR" sz="2200" dirty="0">
                <a:cs typeface="B Koodak" panose="00000700000000000000" pitchFamily="2" charset="-78"/>
              </a:rPr>
              <a:t>پاسخگویی به سوالات و حل مشکلات مشتریان</a:t>
            </a:r>
          </a:p>
          <a:p>
            <a:pPr algn="just" rtl="1"/>
            <a:r>
              <a:rPr lang="fa-IR" sz="2400" dirty="0">
                <a:cs typeface="B Koodak" panose="00000700000000000000" pitchFamily="2" charset="-78"/>
              </a:rPr>
              <a:t>3. بهبود صنعت بهداشت و درمان: </a:t>
            </a:r>
            <a:r>
              <a:rPr lang="fa-IR" sz="2200" dirty="0">
                <a:cs typeface="B Koodak" panose="00000700000000000000" pitchFamily="2" charset="-78"/>
              </a:rPr>
              <a:t>تشخیص بیماری‌ها، طراحی داروهای جدید، پیش‌بینی بیماری‌ها و بهبود سیستم‌های بهداشت و درمان</a:t>
            </a:r>
          </a:p>
          <a:p>
            <a:pPr algn="just" rtl="1"/>
            <a:r>
              <a:rPr lang="fa-IR" sz="2400" dirty="0">
                <a:cs typeface="B Koodak" panose="00000700000000000000" pitchFamily="2" charset="-78"/>
              </a:rPr>
              <a:t>4. تسهیل در زندگی روزمره: </a:t>
            </a:r>
            <a:r>
              <a:rPr lang="fa-IR" sz="2200" dirty="0">
                <a:cs typeface="B Koodak" panose="00000700000000000000" pitchFamily="2" charset="-78"/>
              </a:rPr>
              <a:t>از طراحی خودروهای هوشمند تا سیستم‌های خانه هوشمند</a:t>
            </a:r>
          </a:p>
          <a:p>
            <a:pPr algn="just" rtl="1"/>
            <a:r>
              <a:rPr lang="fa-IR" sz="2400" dirty="0">
                <a:cs typeface="B Koodak" panose="00000700000000000000" pitchFamily="2" charset="-78"/>
              </a:rPr>
              <a:t>5. توسعه پژوهش‌های علمی: </a:t>
            </a:r>
            <a:r>
              <a:rPr lang="fa-IR" sz="2200" dirty="0">
                <a:cs typeface="B Koodak" panose="00000700000000000000" pitchFamily="2" charset="-78"/>
              </a:rPr>
              <a:t>درک بهتر از داده‌ها و الگوهای پنهان در داده‌ها و كمك به پیشرفت در علوم مختلف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9728B5B-AD8A-4F02-98AE-BC3369B625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7" t="8147" r="8888" b="9630"/>
          <a:stretch/>
        </p:blipFill>
        <p:spPr bwMode="auto">
          <a:xfrm>
            <a:off x="228600" y="4327358"/>
            <a:ext cx="2286000" cy="222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66361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hdallaki.blogfa.com</a:t>
            </a:r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hdallaki@gmail.com</a:t>
            </a:r>
          </a:p>
        </p:txBody>
      </p:sp>
      <p:sp>
        <p:nvSpPr>
          <p:cNvPr id="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162800" cy="563563"/>
          </a:xfrm>
        </p:spPr>
        <p:txBody>
          <a:bodyPr/>
          <a:lstStyle/>
          <a:p>
            <a:pPr algn="r"/>
            <a:r>
              <a:rPr lang="fa-IR" dirty="0">
                <a:cs typeface="B Koodak" panose="00000700000000000000" pitchFamily="2" charset="-78"/>
              </a:rPr>
              <a:t>زيرشاخه‌هاي هوش مصنوعی</a:t>
            </a:r>
            <a:endParaRPr lang="en-US" dirty="0">
              <a:solidFill>
                <a:schemeClr val="accent1"/>
              </a:solidFill>
              <a:cs typeface="B Koodak" panose="00000700000000000000" pitchFamily="2" charset="-78"/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11B8-514B-4B2D-8CAA-29B78FB746B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7086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200" dirty="0">
                <a:cs typeface="B Koodak" panose="00000700000000000000" pitchFamily="2" charset="-78"/>
              </a:rPr>
              <a:t>1. پیش‌بینی و تحلیل الگو (</a:t>
            </a:r>
            <a:r>
              <a:rPr lang="en-US" sz="2200" dirty="0">
                <a:cs typeface="B Koodak" panose="00000700000000000000" pitchFamily="2" charset="-78"/>
              </a:rPr>
              <a:t>Pattern Recognition and Prediction</a:t>
            </a:r>
            <a:r>
              <a:rPr lang="fa-IR" sz="2200" dirty="0">
                <a:cs typeface="B Koodak" panose="00000700000000000000" pitchFamily="2" charset="-78"/>
              </a:rPr>
              <a:t>)</a:t>
            </a:r>
            <a:endParaRPr lang="en-US" sz="2200" dirty="0">
              <a:cs typeface="B Koodak" panose="00000700000000000000" pitchFamily="2" charset="-78"/>
            </a:endParaRPr>
          </a:p>
          <a:p>
            <a:pPr algn="just" rtl="1"/>
            <a:r>
              <a:rPr lang="fa-IR" sz="2200" dirty="0">
                <a:cs typeface="B Koodak" panose="00000700000000000000" pitchFamily="2" charset="-78"/>
              </a:rPr>
              <a:t>2.</a:t>
            </a:r>
            <a:r>
              <a:rPr lang="en-US" sz="2200" dirty="0">
                <a:cs typeface="B Koodak" panose="00000700000000000000" pitchFamily="2" charset="-78"/>
              </a:rPr>
              <a:t> </a:t>
            </a:r>
            <a:r>
              <a:rPr lang="fa-IR" sz="2200" dirty="0">
                <a:cs typeface="B Koodak" panose="00000700000000000000" pitchFamily="2" charset="-78"/>
              </a:rPr>
              <a:t>شبکه‌های عصبی مصنوعی (</a:t>
            </a:r>
            <a:r>
              <a:rPr lang="en-US" sz="2200" dirty="0">
                <a:cs typeface="B Koodak" panose="00000700000000000000" pitchFamily="2" charset="-78"/>
              </a:rPr>
              <a:t>Artificial Neural Networks</a:t>
            </a:r>
            <a:r>
              <a:rPr lang="fa-IR" sz="2200" dirty="0">
                <a:cs typeface="B Koodak" panose="00000700000000000000" pitchFamily="2" charset="-78"/>
              </a:rPr>
              <a:t>)</a:t>
            </a:r>
            <a:endParaRPr lang="en-US" sz="2200" dirty="0">
              <a:cs typeface="B Koodak" panose="00000700000000000000" pitchFamily="2" charset="-78"/>
            </a:endParaRPr>
          </a:p>
          <a:p>
            <a:pPr algn="just" rtl="1"/>
            <a:r>
              <a:rPr lang="fa-IR" sz="2200" dirty="0">
                <a:cs typeface="B Koodak" panose="00000700000000000000" pitchFamily="2" charset="-78"/>
              </a:rPr>
              <a:t>3. پردازش زبان طبیعی (</a:t>
            </a:r>
            <a:r>
              <a:rPr lang="en-US" sz="2200" dirty="0">
                <a:cs typeface="B Koodak" panose="00000700000000000000" pitchFamily="2" charset="-78"/>
              </a:rPr>
              <a:t>Natural Language Processing</a:t>
            </a:r>
            <a:r>
              <a:rPr lang="fa-IR" sz="2200" dirty="0">
                <a:cs typeface="B Koodak" panose="00000700000000000000" pitchFamily="2" charset="-78"/>
              </a:rPr>
              <a:t>)</a:t>
            </a:r>
            <a:endParaRPr lang="en-US" sz="2200" dirty="0">
              <a:cs typeface="B Koodak" panose="00000700000000000000" pitchFamily="2" charset="-78"/>
            </a:endParaRPr>
          </a:p>
          <a:p>
            <a:pPr algn="just" rtl="1"/>
            <a:r>
              <a:rPr lang="fa-IR" sz="2200" dirty="0">
                <a:cs typeface="B Koodak" panose="00000700000000000000" pitchFamily="2" charset="-78"/>
              </a:rPr>
              <a:t>4. یادگیری ماشینی (</a:t>
            </a:r>
            <a:r>
              <a:rPr lang="en-US" sz="2200" dirty="0">
                <a:cs typeface="B Koodak" panose="00000700000000000000" pitchFamily="2" charset="-78"/>
              </a:rPr>
              <a:t>Machine Learning</a:t>
            </a:r>
            <a:r>
              <a:rPr lang="fa-IR" sz="2200" dirty="0">
                <a:cs typeface="B Koodak" panose="00000700000000000000" pitchFamily="2" charset="-78"/>
              </a:rPr>
              <a:t>)</a:t>
            </a:r>
          </a:p>
          <a:p>
            <a:pPr algn="just" rtl="1"/>
            <a:r>
              <a:rPr lang="fa-IR" sz="2200" dirty="0">
                <a:cs typeface="B Koodak" panose="00000700000000000000" pitchFamily="2" charset="-78"/>
              </a:rPr>
              <a:t>5. پردازش تصوير (</a:t>
            </a:r>
            <a:r>
              <a:rPr lang="en-US" sz="2200" dirty="0">
                <a:cs typeface="B Koodak" panose="00000700000000000000" pitchFamily="2" charset="-78"/>
              </a:rPr>
              <a:t>Image Processing</a:t>
            </a:r>
            <a:r>
              <a:rPr lang="fa-IR" sz="2200" dirty="0">
                <a:cs typeface="B Koodak" panose="00000700000000000000" pitchFamily="2" charset="-78"/>
              </a:rPr>
              <a:t>)</a:t>
            </a:r>
            <a:endParaRPr lang="en-US" sz="2200" dirty="0">
              <a:cs typeface="B Koodak" panose="00000700000000000000" pitchFamily="2" charset="-78"/>
            </a:endParaRPr>
          </a:p>
          <a:p>
            <a:pPr algn="just" rtl="1"/>
            <a:r>
              <a:rPr lang="fa-IR" sz="2200" dirty="0">
                <a:cs typeface="B Koodak" panose="00000700000000000000" pitchFamily="2" charset="-78"/>
              </a:rPr>
              <a:t>6. پردازش سیگنال (</a:t>
            </a:r>
            <a:r>
              <a:rPr lang="en-US" sz="2200" dirty="0">
                <a:cs typeface="B Koodak" panose="00000700000000000000" pitchFamily="2" charset="-78"/>
              </a:rPr>
              <a:t>Signal Processing</a:t>
            </a:r>
            <a:r>
              <a:rPr lang="fa-IR" sz="2200" dirty="0">
                <a:cs typeface="B Koodak" panose="00000700000000000000" pitchFamily="2" charset="-78"/>
              </a:rPr>
              <a:t>)</a:t>
            </a:r>
            <a:endParaRPr lang="en-US" sz="2200" dirty="0">
              <a:cs typeface="B Koodak" panose="00000700000000000000" pitchFamily="2" charset="-78"/>
            </a:endParaRPr>
          </a:p>
          <a:p>
            <a:pPr algn="just" rtl="1"/>
            <a:r>
              <a:rPr lang="fa-IR" sz="2200" dirty="0">
                <a:cs typeface="B Koodak" panose="00000700000000000000" pitchFamily="2" charset="-78"/>
              </a:rPr>
              <a:t>7. بهینه‌سازی (</a:t>
            </a:r>
            <a:r>
              <a:rPr lang="en-US" sz="2200" dirty="0">
                <a:cs typeface="B Koodak" panose="00000700000000000000" pitchFamily="2" charset="-78"/>
              </a:rPr>
              <a:t>Optimization</a:t>
            </a:r>
            <a:r>
              <a:rPr lang="fa-IR" sz="2200" dirty="0">
                <a:cs typeface="B Koodak" panose="00000700000000000000" pitchFamily="2" charset="-78"/>
              </a:rPr>
              <a:t>)</a:t>
            </a:r>
            <a:endParaRPr lang="en-US" sz="2200" dirty="0">
              <a:cs typeface="B Koodak" panose="00000700000000000000" pitchFamily="2" charset="-78"/>
            </a:endParaRPr>
          </a:p>
          <a:p>
            <a:pPr algn="just" rtl="1"/>
            <a:r>
              <a:rPr lang="fa-IR" sz="2200" dirty="0">
                <a:cs typeface="B Koodak" panose="00000700000000000000" pitchFamily="2" charset="-78"/>
              </a:rPr>
              <a:t>8.</a:t>
            </a:r>
            <a:r>
              <a:rPr lang="en-US" sz="2200" dirty="0">
                <a:cs typeface="B Koodak" panose="00000700000000000000" pitchFamily="2" charset="-78"/>
              </a:rPr>
              <a:t> </a:t>
            </a:r>
            <a:r>
              <a:rPr lang="fa-IR" sz="2200" dirty="0">
                <a:cs typeface="B Koodak" panose="00000700000000000000" pitchFamily="2" charset="-78"/>
              </a:rPr>
              <a:t>تحلیل داده‌ها (</a:t>
            </a:r>
            <a:r>
              <a:rPr lang="en-US" sz="2200" dirty="0">
                <a:cs typeface="B Koodak" panose="00000700000000000000" pitchFamily="2" charset="-78"/>
              </a:rPr>
              <a:t>Data Analytics</a:t>
            </a:r>
            <a:r>
              <a:rPr lang="fa-IR" sz="2200" dirty="0">
                <a:cs typeface="B Koodak" panose="00000700000000000000" pitchFamily="2" charset="-78"/>
              </a:rPr>
              <a:t>)</a:t>
            </a:r>
            <a:endParaRPr lang="en-US" sz="2200" dirty="0">
              <a:cs typeface="B Koodak" panose="00000700000000000000" pitchFamily="2" charset="-78"/>
            </a:endParaRPr>
          </a:p>
          <a:p>
            <a:pPr algn="just" rtl="1"/>
            <a:r>
              <a:rPr lang="fa-IR" sz="2200" dirty="0">
                <a:cs typeface="B Koodak" panose="00000700000000000000" pitchFamily="2" charset="-78"/>
              </a:rPr>
              <a:t>9. منطق فازی (</a:t>
            </a:r>
            <a:r>
              <a:rPr lang="en-US" sz="2200" dirty="0">
                <a:cs typeface="B Koodak" panose="00000700000000000000" pitchFamily="2" charset="-78"/>
              </a:rPr>
              <a:t>Fuzzy Logic</a:t>
            </a:r>
            <a:r>
              <a:rPr lang="fa-IR" sz="2200" dirty="0">
                <a:cs typeface="B Koodak" panose="00000700000000000000" pitchFamily="2" charset="-78"/>
              </a:rPr>
              <a:t>)</a:t>
            </a:r>
            <a:endParaRPr lang="en-US" sz="2200" dirty="0">
              <a:cs typeface="B Koodak" panose="00000700000000000000" pitchFamily="2" charset="-78"/>
            </a:endParaRPr>
          </a:p>
          <a:p>
            <a:pPr algn="just" rtl="1"/>
            <a:r>
              <a:rPr lang="fa-IR" sz="2200" dirty="0">
                <a:cs typeface="B Koodak" panose="00000700000000000000" pitchFamily="2" charset="-78"/>
              </a:rPr>
              <a:t>10. رباتیک (</a:t>
            </a:r>
            <a:r>
              <a:rPr lang="en-US" sz="2200" dirty="0">
                <a:cs typeface="B Koodak" panose="00000700000000000000" pitchFamily="2" charset="-78"/>
              </a:rPr>
              <a:t>Robotics</a:t>
            </a:r>
            <a:r>
              <a:rPr lang="fa-IR" sz="2200" dirty="0">
                <a:cs typeface="B Koodak" panose="00000700000000000000" pitchFamily="2" charset="-78"/>
              </a:rPr>
              <a:t>)</a:t>
            </a:r>
          </a:p>
          <a:p>
            <a:pPr algn="just" rtl="1"/>
            <a:r>
              <a:rPr lang="fa-IR" sz="2200" dirty="0">
                <a:cs typeface="B Koodak" panose="00000700000000000000" pitchFamily="2" charset="-78"/>
              </a:rPr>
              <a:t>و ...</a:t>
            </a:r>
            <a:endParaRPr lang="en-US" sz="2200" dirty="0">
              <a:cs typeface="B Koodak" panose="00000700000000000000" pitchFamily="2" charset="-78"/>
            </a:endParaRPr>
          </a:p>
        </p:txBody>
      </p:sp>
      <p:pic>
        <p:nvPicPr>
          <p:cNvPr id="7170" name="Picture 2" descr="شاخه های هوش مصنوعی چه هستند ؟ – معرفی کامل ۹ گرایش – فرادرس - مجله‌">
            <a:extLst>
              <a:ext uri="{FF2B5EF4-FFF2-40B4-BE49-F238E27FC236}">
                <a16:creationId xmlns:a16="http://schemas.microsoft.com/office/drawing/2014/main" id="{B7F1E551-8C7E-40EA-A9C8-66CFDD372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4191000" cy="2357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602021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hdallaki.blogfa.com</a:t>
            </a:r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hdallaki@gmail.com</a:t>
            </a:r>
          </a:p>
        </p:txBody>
      </p:sp>
      <p:sp>
        <p:nvSpPr>
          <p:cNvPr id="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7"/>
            <a:ext cx="7162800" cy="563563"/>
          </a:xfrm>
        </p:spPr>
        <p:txBody>
          <a:bodyPr/>
          <a:lstStyle/>
          <a:p>
            <a:pPr algn="r"/>
            <a:r>
              <a:rPr lang="fa-IR" dirty="0">
                <a:cs typeface="B Koodak" panose="00000700000000000000" pitchFamily="2" charset="-78"/>
              </a:rPr>
              <a:t>كاربرد هوش مصنوعی در شهرداري</a:t>
            </a:r>
            <a:endParaRPr lang="en-US" dirty="0">
              <a:solidFill>
                <a:schemeClr val="accent1"/>
              </a:solidFill>
              <a:cs typeface="B Koodak" panose="00000700000000000000" pitchFamily="2" charset="-78"/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11B8-514B-4B2D-8CAA-29B78FB746B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1026616"/>
            <a:ext cx="708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dirty="0">
                <a:cs typeface="B Koodak" panose="00000700000000000000" pitchFamily="2" charset="-78"/>
              </a:rPr>
              <a:t>1. بهبود سیستم‌های حمل‌و‌نقل عمومی: بهینه‌سازی مسیرها، پیش‌بینی ترافیک (کاهش ترافیک و بهبود رانندگی)</a:t>
            </a:r>
          </a:p>
          <a:p>
            <a:pPr algn="just" rtl="1"/>
            <a:endParaRPr lang="fa-IR" sz="2400" dirty="0">
              <a:cs typeface="B Koodak" panose="00000700000000000000" pitchFamily="2" charset="-78"/>
            </a:endParaRPr>
          </a:p>
          <a:p>
            <a:pPr algn="just" rtl="1"/>
            <a:r>
              <a:rPr lang="fa-IR" sz="2400" dirty="0">
                <a:cs typeface="B Koodak" panose="00000700000000000000" pitchFamily="2" charset="-78"/>
              </a:rPr>
              <a:t>2. مدیریت پسماندها و بازیافت: تشخیص و دسته‌بندی بهتر پسماندها</a:t>
            </a:r>
          </a:p>
          <a:p>
            <a:pPr algn="just" rtl="1"/>
            <a:endParaRPr lang="fa-IR" sz="2400" dirty="0">
              <a:cs typeface="B Koodak" panose="00000700000000000000" pitchFamily="2" charset="-78"/>
            </a:endParaRPr>
          </a:p>
          <a:p>
            <a:pPr algn="just" rtl="1"/>
            <a:r>
              <a:rPr lang="fa-IR" sz="2400" dirty="0">
                <a:cs typeface="B Koodak" panose="00000700000000000000" pitchFamily="2" charset="-78"/>
              </a:rPr>
              <a:t>3. مدیریت بحران: پیش‌بینی حوادث طبیعی مانند زلزله یا سیل و ...</a:t>
            </a:r>
          </a:p>
          <a:p>
            <a:pPr algn="just" rtl="1"/>
            <a:endParaRPr lang="fa-IR" sz="2400" dirty="0">
              <a:cs typeface="B Koodak" panose="00000700000000000000" pitchFamily="2" charset="-78"/>
            </a:endParaRPr>
          </a:p>
          <a:p>
            <a:pPr algn="just" rtl="1"/>
            <a:r>
              <a:rPr lang="fa-IR" sz="2400" dirty="0">
                <a:cs typeface="B Koodak" panose="00000700000000000000" pitchFamily="2" charset="-78"/>
              </a:rPr>
              <a:t>4. مدیریت سامانه‌های انرژی، بهینه‌سازی مصرف آب، تجزیه و تحلیل داده‌های شهری</a:t>
            </a:r>
          </a:p>
        </p:txBody>
      </p:sp>
      <p:pic>
        <p:nvPicPr>
          <p:cNvPr id="8194" name="Picture 2" descr="Smart Cities - Advanced Integration S.L">
            <a:extLst>
              <a:ext uri="{FF2B5EF4-FFF2-40B4-BE49-F238E27FC236}">
                <a16:creationId xmlns:a16="http://schemas.microsoft.com/office/drawing/2014/main" id="{EBDD2B59-285C-45C9-9337-FA38A2090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3505200" cy="2338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26393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db2004c022g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ample 1">
        <a:dk1>
          <a:srgbClr val="000066"/>
        </a:dk1>
        <a:lt1>
          <a:srgbClr val="FFFFFF"/>
        </a:lt1>
        <a:dk2>
          <a:srgbClr val="003399"/>
        </a:dk2>
        <a:lt2>
          <a:srgbClr val="DDDDDD"/>
        </a:lt2>
        <a:accent1>
          <a:srgbClr val="1088C4"/>
        </a:accent1>
        <a:accent2>
          <a:srgbClr val="20A286"/>
        </a:accent2>
        <a:accent3>
          <a:srgbClr val="FFFFFF"/>
        </a:accent3>
        <a:accent4>
          <a:srgbClr val="000056"/>
        </a:accent4>
        <a:accent5>
          <a:srgbClr val="AAC3DE"/>
        </a:accent5>
        <a:accent6>
          <a:srgbClr val="1C9279"/>
        </a:accent6>
        <a:hlink>
          <a:srgbClr val="9999FF"/>
        </a:hlink>
        <a:folHlink>
          <a:srgbClr val="D578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10B66"/>
        </a:dk1>
        <a:lt1>
          <a:srgbClr val="FFFFFF"/>
        </a:lt1>
        <a:dk2>
          <a:srgbClr val="8D4FBB"/>
        </a:dk2>
        <a:lt2>
          <a:srgbClr val="B2B2B2"/>
        </a:lt2>
        <a:accent1>
          <a:srgbClr val="1263B4"/>
        </a:accent1>
        <a:accent2>
          <a:srgbClr val="6BC394"/>
        </a:accent2>
        <a:accent3>
          <a:srgbClr val="FFFFFF"/>
        </a:accent3>
        <a:accent4>
          <a:srgbClr val="1B0856"/>
        </a:accent4>
        <a:accent5>
          <a:srgbClr val="AAB7D6"/>
        </a:accent5>
        <a:accent6>
          <a:srgbClr val="60B086"/>
        </a:accent6>
        <a:hlink>
          <a:srgbClr val="ABAE3E"/>
        </a:hlink>
        <a:folHlink>
          <a:srgbClr val="66B6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1B4E63"/>
        </a:dk2>
        <a:lt2>
          <a:srgbClr val="DDDDDD"/>
        </a:lt2>
        <a:accent1>
          <a:srgbClr val="328C83"/>
        </a:accent1>
        <a:accent2>
          <a:srgbClr val="DC8300"/>
        </a:accent2>
        <a:accent3>
          <a:srgbClr val="FFFFFF"/>
        </a:accent3>
        <a:accent4>
          <a:srgbClr val="000000"/>
        </a:accent4>
        <a:accent5>
          <a:srgbClr val="ADC5C1"/>
        </a:accent5>
        <a:accent6>
          <a:srgbClr val="C77600"/>
        </a:accent6>
        <a:hlink>
          <a:srgbClr val="9DC03C"/>
        </a:hlink>
        <a:folHlink>
          <a:srgbClr val="2F87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cdb2004c022gl</Template>
  <TotalTime>3837</TotalTime>
  <Words>410</Words>
  <Application>Microsoft Office PowerPoint</Application>
  <PresentationFormat>On-screen Show (4:3)</PresentationFormat>
  <Paragraphs>65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IranNastaliq</vt:lpstr>
      <vt:lpstr>JohnHancock</vt:lpstr>
      <vt:lpstr>Times New Roman</vt:lpstr>
      <vt:lpstr>Verdana</vt:lpstr>
      <vt:lpstr>Wingdings</vt:lpstr>
      <vt:lpstr>cdb2004c022gl</vt:lpstr>
      <vt:lpstr>Image</vt:lpstr>
      <vt:lpstr>        </vt:lpstr>
      <vt:lpstr>فهرست مطالب</vt:lpstr>
      <vt:lpstr>هوش مصنوعی (AI)</vt:lpstr>
      <vt:lpstr>اهميت هوش مصنوعی</vt:lpstr>
      <vt:lpstr>زيرشاخه‌هاي هوش مصنوعی</vt:lpstr>
      <vt:lpstr>كاربرد هوش مصنوعی در شهرداري</vt:lpstr>
    </vt:vector>
  </TitlesOfParts>
  <Company>WWW.PARNIANPC.COM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By PARNiAN © R.N:270901</dc:creator>
  <cp:lastModifiedBy>m</cp:lastModifiedBy>
  <cp:revision>423</cp:revision>
  <dcterms:created xsi:type="dcterms:W3CDTF">2010-11-29T19:54:38Z</dcterms:created>
  <dcterms:modified xsi:type="dcterms:W3CDTF">2023-09-12T19:33:21Z</dcterms:modified>
</cp:coreProperties>
</file>